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86" r:id="rId4"/>
    <p:sldId id="257" r:id="rId5"/>
    <p:sldId id="304" r:id="rId6"/>
    <p:sldId id="259" r:id="rId7"/>
    <p:sldId id="291" r:id="rId8"/>
    <p:sldId id="262" r:id="rId9"/>
    <p:sldId id="289" r:id="rId10"/>
    <p:sldId id="260" r:id="rId11"/>
    <p:sldId id="265" r:id="rId12"/>
    <p:sldId id="292" r:id="rId13"/>
    <p:sldId id="287" r:id="rId14"/>
    <p:sldId id="288" r:id="rId15"/>
    <p:sldId id="273" r:id="rId16"/>
    <p:sldId id="296" r:id="rId17"/>
    <p:sldId id="293" r:id="rId18"/>
    <p:sldId id="294" r:id="rId19"/>
    <p:sldId id="290" r:id="rId20"/>
    <p:sldId id="295" r:id="rId21"/>
    <p:sldId id="297" r:id="rId22"/>
    <p:sldId id="298" r:id="rId23"/>
    <p:sldId id="261" r:id="rId24"/>
    <p:sldId id="274" r:id="rId25"/>
    <p:sldId id="275" r:id="rId26"/>
    <p:sldId id="277" r:id="rId27"/>
    <p:sldId id="279" r:id="rId28"/>
    <p:sldId id="280" r:id="rId29"/>
    <p:sldId id="281" r:id="rId30"/>
    <p:sldId id="301" r:id="rId31"/>
    <p:sldId id="283" r:id="rId32"/>
    <p:sldId id="282" r:id="rId33"/>
    <p:sldId id="302" r:id="rId34"/>
    <p:sldId id="303" r:id="rId35"/>
    <p:sldId id="264" r:id="rId36"/>
    <p:sldId id="267" r:id="rId37"/>
    <p:sldId id="268" r:id="rId38"/>
    <p:sldId id="269" r:id="rId39"/>
    <p:sldId id="270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215F6-044B-4187-A473-C8C08CD0446A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rgbClr val="072249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8D715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6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155"/>
            <a:ext cx="10515600" cy="52169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“Hurricanes generate the most expensive property damage, the most spectacular images, and get headlines.</a:t>
            </a:r>
          </a:p>
          <a:p>
            <a:pPr marL="0" indent="0" algn="ctr">
              <a:buNone/>
            </a:pPr>
            <a:r>
              <a:rPr lang="en-GB" dirty="0"/>
              <a:t>We name them, debate them, study them, </a:t>
            </a:r>
            <a:r>
              <a:rPr lang="en-GB" i="1" dirty="0"/>
              <a:t>remember </a:t>
            </a:r>
            <a:r>
              <a:rPr lang="en-GB" dirty="0"/>
              <a:t>them for generations.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Heat waves are the most lethal form of extreme weather.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/>
              <a:t>They are the silent and invisible killers of silent and invisible people.”</a:t>
            </a:r>
          </a:p>
          <a:p>
            <a:pPr marL="0" indent="0" algn="r">
              <a:buNone/>
            </a:pPr>
            <a:endParaRPr lang="en-GB" sz="1800" i="1" dirty="0"/>
          </a:p>
          <a:p>
            <a:pPr marL="0" indent="0" algn="r">
              <a:buNone/>
            </a:pPr>
            <a:endParaRPr lang="en-GB" sz="1800" i="1" dirty="0"/>
          </a:p>
          <a:p>
            <a:pPr marL="0" indent="0" algn="r">
              <a:buNone/>
            </a:pPr>
            <a:r>
              <a:rPr lang="en-GB" sz="1800" i="1" dirty="0" err="1"/>
              <a:t>Klinenberg</a:t>
            </a:r>
            <a:r>
              <a:rPr lang="en-GB" sz="1800" i="1" dirty="0"/>
              <a:t> 2015 “Heat Wave”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1560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surface temperature in our cities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69" y="1825625"/>
            <a:ext cx="6948062" cy="4293902"/>
          </a:xfrm>
        </p:spPr>
      </p:pic>
    </p:spTree>
    <p:extLst>
      <p:ext uri="{BB962C8B-B14F-4D97-AF65-F5344CB8AC3E}">
        <p14:creationId xmlns:p14="http://schemas.microsoft.com/office/powerpoint/2010/main" val="40413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surface temperature and impervious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[linear model]</a:t>
            </a:r>
          </a:p>
          <a:p>
            <a:r>
              <a:rPr lang="en-GB" dirty="0"/>
              <a:t>[Hierarchical model between cities to determine if coefficient is the same]</a:t>
            </a:r>
          </a:p>
          <a:p>
            <a:r>
              <a:rPr lang="en-GB" dirty="0"/>
              <a:t>[mixed effects term in linear model significant?]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LST a function of impervious surfaces?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76015" y="6227762"/>
            <a:ext cx="251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LST = land surface temperature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2" y="1825625"/>
            <a:ext cx="10361655" cy="4267200"/>
          </a:xfrm>
        </p:spPr>
      </p:pic>
    </p:spTree>
    <p:extLst>
      <p:ext uri="{BB962C8B-B14F-4D97-AF65-F5344CB8AC3E}">
        <p14:creationId xmlns:p14="http://schemas.microsoft.com/office/powerpoint/2010/main" val="197857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LST a function of impervious surfaces?</a:t>
            </a:r>
            <a:br>
              <a:rPr lang="en-GB" dirty="0"/>
            </a:br>
            <a:r>
              <a:rPr lang="en-GB" dirty="0"/>
              <a:t>Regression coefficient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6015" y="6227762"/>
            <a:ext cx="251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LST = land surface temperature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2" y="1825625"/>
            <a:ext cx="10361655" cy="4267200"/>
          </a:xfrm>
        </p:spPr>
      </p:pic>
    </p:spTree>
    <p:extLst>
      <p:ext uri="{BB962C8B-B14F-4D97-AF65-F5344CB8AC3E}">
        <p14:creationId xmlns:p14="http://schemas.microsoft.com/office/powerpoint/2010/main" val="411817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LST a function of impervious surfaces? </a:t>
            </a:r>
            <a:br>
              <a:rPr lang="en-GB" dirty="0"/>
            </a:br>
            <a:r>
              <a:rPr lang="en-GB" dirty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Bayesian linear regression</a:t>
            </a:r>
          </a:p>
          <a:p>
            <a:r>
              <a:rPr lang="en-GB" dirty="0"/>
              <a:t>Prior was a Cauchy distribution based on the distribution of the combined dataset (we expect the effect to be similar)</a:t>
            </a:r>
          </a:p>
          <a:p>
            <a:endParaRPr lang="en-GB" dirty="0"/>
          </a:p>
          <a:p>
            <a:r>
              <a:rPr lang="en-GB" dirty="0"/>
              <a:t>Reject that effect of impervious surfaces is the same between cities</a:t>
            </a:r>
          </a:p>
          <a:p>
            <a:r>
              <a:rPr lang="en-GB" dirty="0"/>
              <a:t>Always positively correlated with 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1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formalities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Trace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53613"/>
            <a:ext cx="5157786" cy="318751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Convergence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5764"/>
            <a:ext cx="5183188" cy="3203210"/>
          </a:xfrm>
        </p:spPr>
      </p:pic>
    </p:spTree>
    <p:extLst>
      <p:ext uri="{BB962C8B-B14F-4D97-AF65-F5344CB8AC3E}">
        <p14:creationId xmlns:p14="http://schemas.microsoft.com/office/powerpoint/2010/main" val="286370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[Cluster by imperviousness]</a:t>
            </a:r>
          </a:p>
          <a:p>
            <a:r>
              <a:rPr lang="en-GB" dirty="0"/>
              <a:t>[look at distribution of albedo and LST for each cluster]</a:t>
            </a:r>
          </a:p>
          <a:p>
            <a:r>
              <a:rPr lang="en-GB" dirty="0"/>
              <a:t>[model albedo and LST]</a:t>
            </a:r>
          </a:p>
          <a:p>
            <a:r>
              <a:rPr lang="en-GB" dirty="0"/>
              <a:t>[look at the Bayes net for high impervious and high LST. What is albedo?]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6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Albedo is a measure of “whiteness” of a surface</a:t>
            </a:r>
          </a:p>
          <a:p>
            <a:r>
              <a:rPr lang="en-GB" dirty="0"/>
              <a:t>Are whiter surfaces (such as concrete) better for reducing land surface temperature than darker (e.g. asphalt)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7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2" y="1835080"/>
            <a:ext cx="10349016" cy="4263795"/>
          </a:xfrm>
        </p:spPr>
      </p:pic>
    </p:spTree>
    <p:extLst>
      <p:ext uri="{BB962C8B-B14F-4D97-AF65-F5344CB8AC3E}">
        <p14:creationId xmlns:p14="http://schemas.microsoft.com/office/powerpoint/2010/main" val="404631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data by % imperviousness</a:t>
            </a:r>
          </a:p>
          <a:p>
            <a:r>
              <a:rPr lang="en-GB" dirty="0"/>
              <a:t>Bayesian regression on the most impervious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7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4141" y="0"/>
            <a:ext cx="9103718" cy="6104468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 l="-69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Turning up the heat on urban temperature data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47493"/>
            <a:ext cx="9144000" cy="46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8572"/>
            <a:ext cx="9144000" cy="949228"/>
          </a:xfrm>
        </p:spPr>
        <p:txBody>
          <a:bodyPr/>
          <a:lstStyle/>
          <a:p>
            <a:r>
              <a:rPr lang="en-GB" dirty="0"/>
              <a:t>T Logan</a:t>
            </a:r>
            <a:r>
              <a:rPr lang="en-GB" baseline="30000" dirty="0"/>
              <a:t>a</a:t>
            </a:r>
            <a:r>
              <a:rPr lang="en-GB" dirty="0"/>
              <a:t>, S </a:t>
            </a:r>
            <a:r>
              <a:rPr lang="en-GB" dirty="0" err="1"/>
              <a:t>Guikema</a:t>
            </a:r>
            <a:r>
              <a:rPr lang="en-GB" baseline="30000" dirty="0" err="1"/>
              <a:t>a</a:t>
            </a:r>
            <a:r>
              <a:rPr lang="en-GB" dirty="0"/>
              <a:t>, K </a:t>
            </a:r>
            <a:r>
              <a:rPr lang="en-GB" dirty="0" err="1"/>
              <a:t>O’Meara</a:t>
            </a:r>
            <a:r>
              <a:rPr lang="en-GB" baseline="30000" dirty="0" err="1"/>
              <a:t>b</a:t>
            </a:r>
            <a:r>
              <a:rPr lang="en-GB" dirty="0"/>
              <a:t>, B </a:t>
            </a:r>
            <a:r>
              <a:rPr lang="en-GB" dirty="0" err="1"/>
              <a:t>Zaitchik</a:t>
            </a:r>
            <a:r>
              <a:rPr lang="en-GB" baseline="30000" dirty="0" err="1"/>
              <a:t>c</a:t>
            </a:r>
            <a:endParaRPr lang="en-GB" baseline="30000" dirty="0"/>
          </a:p>
          <a:p>
            <a:r>
              <a:rPr lang="en-GB" dirty="0"/>
              <a:t>K </a:t>
            </a:r>
            <a:r>
              <a:rPr lang="en-GB" dirty="0" err="1"/>
              <a:t>Liberman</a:t>
            </a:r>
            <a:r>
              <a:rPr lang="en-GB" baseline="30000" dirty="0" err="1"/>
              <a:t>a</a:t>
            </a:r>
            <a:r>
              <a:rPr lang="en-GB" dirty="0"/>
              <a:t>, C </a:t>
            </a:r>
            <a:r>
              <a:rPr lang="en-GB" dirty="0" err="1"/>
              <a:t>Zuo</a:t>
            </a:r>
            <a:r>
              <a:rPr lang="en-GB" baseline="30000" dirty="0" err="1"/>
              <a:t>a</a:t>
            </a:r>
            <a:r>
              <a:rPr lang="en-GB" dirty="0"/>
              <a:t>, R </a:t>
            </a:r>
            <a:r>
              <a:rPr lang="en-GB" dirty="0" err="1"/>
              <a:t>Nichols</a:t>
            </a:r>
            <a:r>
              <a:rPr lang="en-GB" baseline="30000" dirty="0" err="1"/>
              <a:t>a</a:t>
            </a:r>
            <a:r>
              <a:rPr lang="en-GB" dirty="0"/>
              <a:t>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171825" y="5464815"/>
            <a:ext cx="7496175" cy="645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aseline="30000" dirty="0"/>
              <a:t>a</a:t>
            </a:r>
            <a:r>
              <a:rPr lang="en-GB" dirty="0"/>
              <a:t> Industrial and Operations Engineering, University of Michigan</a:t>
            </a:r>
            <a:br>
              <a:rPr lang="en-GB" dirty="0"/>
            </a:br>
            <a:r>
              <a:rPr lang="en-GB" baseline="30000" dirty="0"/>
              <a:t>b</a:t>
            </a:r>
            <a:r>
              <a:rPr lang="en-GB" dirty="0"/>
              <a:t> </a:t>
            </a:r>
            <a:r>
              <a:rPr lang="en-US" dirty="0"/>
              <a:t>Architectural Design, Maryland Institute College of Art, Baltimore, Maryland</a:t>
            </a:r>
          </a:p>
          <a:p>
            <a:pPr algn="r">
              <a:spcBef>
                <a:spcPts val="0"/>
              </a:spcBef>
            </a:pPr>
            <a:r>
              <a:rPr lang="en-GB" baseline="30000" dirty="0"/>
              <a:t>c</a:t>
            </a:r>
            <a:r>
              <a:rPr lang="en-GB" dirty="0"/>
              <a:t> </a:t>
            </a:r>
            <a:r>
              <a:rPr lang="en-US" dirty="0"/>
              <a:t>Johns Hopkins University, Baltimore, Maryland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2" y="1825625"/>
            <a:ext cx="10361655" cy="4267199"/>
          </a:xfrm>
        </p:spPr>
      </p:pic>
    </p:spTree>
    <p:extLst>
      <p:ext uri="{BB962C8B-B14F-4D97-AF65-F5344CB8AC3E}">
        <p14:creationId xmlns:p14="http://schemas.microsoft.com/office/powerpoint/2010/main" val="359269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Maybe? (regression coefficient is not &lt; 0 for all cities)</a:t>
            </a:r>
          </a:p>
          <a:p>
            <a:r>
              <a:rPr lang="en-GB" dirty="0"/>
              <a:t>This indicates that as albedo increases, so does land surface temperature</a:t>
            </a:r>
          </a:p>
          <a:p>
            <a:r>
              <a:rPr lang="en-GB" dirty="0"/>
              <a:t>Significant variation between the cities</a:t>
            </a:r>
          </a:p>
          <a:p>
            <a:endParaRPr lang="en-GB" dirty="0"/>
          </a:p>
          <a:p>
            <a:r>
              <a:rPr lang="en-GB" dirty="0"/>
              <a:t>This is a surprising result</a:t>
            </a:r>
          </a:p>
          <a:p>
            <a:r>
              <a:rPr lang="en-GB" dirty="0"/>
              <a:t>Prior was negative (reflecting the “all city” evidence)</a:t>
            </a:r>
          </a:p>
          <a:p>
            <a:r>
              <a:rPr lang="en-GB" dirty="0"/>
              <a:t>Sensitive to threshold of impervious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4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darker impervious surfaces hotter than impervious brighter surfaces? (weak prior)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2" y="1825625"/>
            <a:ext cx="10361655" cy="4267199"/>
          </a:xfrm>
        </p:spPr>
      </p:pic>
    </p:spTree>
    <p:extLst>
      <p:ext uri="{BB962C8B-B14F-4D97-AF65-F5344CB8AC3E}">
        <p14:creationId xmlns:p14="http://schemas.microsoft.com/office/powerpoint/2010/main" val="92401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the data: Bayesian Network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128" y="1825625"/>
            <a:ext cx="5949744" cy="42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Networks are not city dependent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cities (grow-shrink structure)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6609" y="2505075"/>
            <a:ext cx="5104145" cy="35938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Chicago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3308" y="2505075"/>
            <a:ext cx="5180971" cy="35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6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Network (Expectation Maximisation Probabilities)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463" y="1825626"/>
            <a:ext cx="5465073" cy="42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5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net land temperature and impervious surface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Impose impervious surface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3914"/>
            <a:ext cx="5157787" cy="3286909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Temperature likelihood skews hotter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0631" y="2709069"/>
            <a:ext cx="48863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net land temperature and impervious surface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Impose impervious surface and albedo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Temperature likelihood skews hotter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630" y="2505075"/>
            <a:ext cx="4218103" cy="358517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11294" y="3561556"/>
            <a:ext cx="19050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land surface temperature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Attempt to predict the land surface temperature using biophysical parameters</a:t>
            </a:r>
          </a:p>
          <a:p>
            <a:r>
              <a:rPr lang="en-GB" dirty="0"/>
              <a:t>Compare Bayesian Additive Regression Trees (BART) against other models</a:t>
            </a:r>
          </a:p>
          <a:p>
            <a:r>
              <a:rPr lang="en-GB" dirty="0"/>
              <a:t>BART</a:t>
            </a:r>
          </a:p>
          <a:p>
            <a:pPr lvl="1"/>
            <a:r>
              <a:rPr lang="en-GB" dirty="0"/>
              <a:t>Tree based model e.g. categorises response based on inputs</a:t>
            </a:r>
          </a:p>
          <a:p>
            <a:pPr lvl="1"/>
            <a:r>
              <a:rPr lang="en-GB" dirty="0"/>
              <a:t>Each tree has a noninformative prior</a:t>
            </a:r>
          </a:p>
          <a:p>
            <a:pPr lvl="1"/>
            <a:r>
              <a:rPr lang="en-GB" dirty="0"/>
              <a:t>Fitting is based on MCMC, which generates samples from posterior</a:t>
            </a:r>
          </a:p>
          <a:p>
            <a:pPr lvl="1"/>
            <a:r>
              <a:rPr lang="en-GB" dirty="0"/>
              <a:t>Can be used for probabilistic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67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Baltimore’s surface temperature (spatially independent)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 land surface temperature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995"/>
          <a:stretch/>
        </p:blipFill>
        <p:spPr>
          <a:xfrm>
            <a:off x="1910571" y="2505075"/>
            <a:ext cx="3016220" cy="361105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BART predicted land surface temperature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05155" y="2505075"/>
            <a:ext cx="3055065" cy="3611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232" b="155"/>
          <a:stretch/>
        </p:blipFill>
        <p:spPr>
          <a:xfrm>
            <a:off x="10260220" y="2505585"/>
            <a:ext cx="1647825" cy="2489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31" y="2505076"/>
            <a:ext cx="1625657" cy="24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Heat Island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Cities are becoming warmer</a:t>
            </a:r>
          </a:p>
          <a:p>
            <a:r>
              <a:rPr lang="en-GB" dirty="0"/>
              <a:t>Trap heat</a:t>
            </a:r>
          </a:p>
          <a:p>
            <a:r>
              <a:rPr lang="en-GB" dirty="0"/>
              <a:t>Exacerbate the severity of heat waves </a:t>
            </a:r>
            <a:r>
              <a:rPr lang="en-GB" sz="1600" dirty="0"/>
              <a:t>(Harlan, 2008)</a:t>
            </a:r>
            <a:endParaRPr lang="en-GB" dirty="0"/>
          </a:p>
          <a:p>
            <a:endParaRPr lang="en-GB" dirty="0"/>
          </a:p>
          <a:p>
            <a:r>
              <a:rPr lang="en-GB" dirty="0"/>
              <a:t>Warmer weather -&gt; increased risk</a:t>
            </a:r>
          </a:p>
          <a:p>
            <a:endParaRPr lang="en-GB" dirty="0"/>
          </a:p>
          <a:p>
            <a:r>
              <a:rPr lang="en-GB" dirty="0"/>
              <a:t>The 1995 Chicago inferno will be an annual event by 2080 with current climate trends </a:t>
            </a:r>
            <a:r>
              <a:rPr lang="en-GB" sz="1600" dirty="0"/>
              <a:t>(Peng, 2011)</a:t>
            </a:r>
            <a:endParaRPr lang="en-US" dirty="0"/>
          </a:p>
        </p:txBody>
      </p:sp>
      <p:pic>
        <p:nvPicPr>
          <p:cNvPr id="1026" name="Picture 2" descr="http://www.chicagonow.com/chicago-weather-watch/files/2015/07/heat-w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07" y="365124"/>
            <a:ext cx="3133194" cy="27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7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Baltimore’s surface temperature: spatially independent, actual - predicted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725" y="1825625"/>
            <a:ext cx="3622549" cy="426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1050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44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Baltimore’s surface temperature (spatially independent)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 land surface temperature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995"/>
          <a:stretch/>
        </p:blipFill>
        <p:spPr>
          <a:xfrm>
            <a:off x="1910571" y="2505075"/>
            <a:ext cx="3016220" cy="361105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CART predicted land surface temperature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1" y="2505076"/>
            <a:ext cx="1625657" cy="24431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-1" b="1876"/>
          <a:stretch/>
        </p:blipFill>
        <p:spPr>
          <a:xfrm>
            <a:off x="7249341" y="2505075"/>
            <a:ext cx="3025187" cy="3611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528" y="2505075"/>
            <a:ext cx="1562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9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Predicting the northwest corner of Baltimore (spatially dependent)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910571" y="2505075"/>
            <a:ext cx="3016220" cy="36845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BART prediction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/>
        </p:blipFill>
        <p:spPr>
          <a:xfrm>
            <a:off x="7231053" y="2505075"/>
            <a:ext cx="3065481" cy="368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793" y="2505075"/>
            <a:ext cx="1543050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31" y="2505076"/>
            <a:ext cx="1625657" cy="2443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1555" y="2685011"/>
            <a:ext cx="1383973" cy="14214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89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Predicting the northwest corner of Baltimore: spatially dependent, actual - predicted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143" y="1825625"/>
            <a:ext cx="3505713" cy="426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0669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4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surface temperature:</a:t>
            </a:r>
            <a:br>
              <a:rPr lang="en-GB" dirty="0"/>
            </a:br>
            <a:r>
              <a:rPr lang="en-GB" dirty="0"/>
              <a:t>Variable importance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Spatially independent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0261" y="2505075"/>
            <a:ext cx="3236840" cy="368458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Spatially dependent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84298" y="2505075"/>
            <a:ext cx="3158992" cy="3684588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2"/>
          <a:srcRect r="78590" b="56387"/>
          <a:stretch/>
        </p:blipFill>
        <p:spPr>
          <a:xfrm>
            <a:off x="686118" y="2505075"/>
            <a:ext cx="1117197" cy="2590627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10" idx="2"/>
          </p:cNvCxnSpPr>
          <p:nvPr/>
        </p:nvCxnSpPr>
        <p:spPr>
          <a:xfrm flipV="1">
            <a:off x="1244717" y="4031673"/>
            <a:ext cx="1249101" cy="10640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2"/>
          <p:cNvPicPr>
            <a:picLocks noChangeAspect="1"/>
          </p:cNvPicPr>
          <p:nvPr/>
        </p:nvPicPr>
        <p:blipFill rotWithShape="1">
          <a:blip r:embed="rId3"/>
          <a:srcRect r="76471" b="68419"/>
          <a:stretch/>
        </p:blipFill>
        <p:spPr>
          <a:xfrm>
            <a:off x="5938438" y="2505075"/>
            <a:ext cx="1240601" cy="1942234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4" idx="2"/>
          </p:cNvCxnSpPr>
          <p:nvPr/>
        </p:nvCxnSpPr>
        <p:spPr>
          <a:xfrm flipV="1">
            <a:off x="6558739" y="3586942"/>
            <a:ext cx="1387398" cy="8603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33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land surface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[can we predict LST from biophysical factors]</a:t>
            </a:r>
          </a:p>
          <a:p>
            <a:r>
              <a:rPr lang="en-GB" dirty="0"/>
              <a:t>[leave out city, predict city]</a:t>
            </a:r>
          </a:p>
          <a:p>
            <a:r>
              <a:rPr lang="en-GB" dirty="0"/>
              <a:t>[leave out part of city]</a:t>
            </a:r>
          </a:p>
          <a:p>
            <a:r>
              <a:rPr lang="en-GB" dirty="0"/>
              <a:t>[include local change in elevation]</a:t>
            </a:r>
          </a:p>
          <a:p>
            <a:r>
              <a:rPr lang="en-GB" dirty="0"/>
              <a:t>[compare spatial model vs. non spatial model]</a:t>
            </a:r>
          </a:p>
          <a:p>
            <a:r>
              <a:rPr lang="en-GB" dirty="0"/>
              <a:t>[probabilistic prediction of LST]</a:t>
            </a:r>
          </a:p>
          <a:p>
            <a:r>
              <a:rPr lang="en-GB" dirty="0"/>
              <a:t>[variable importance]</a:t>
            </a:r>
          </a:p>
          <a:p>
            <a:r>
              <a:rPr lang="en-GB" dirty="0"/>
              <a:t>[variable selection]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8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park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[Probably just with Baltimore data for now]</a:t>
            </a:r>
          </a:p>
          <a:p>
            <a:r>
              <a:rPr lang="en-GB" dirty="0"/>
              <a:t>[does a higher area of park in a cell decrease the LST?]</a:t>
            </a:r>
          </a:p>
          <a:p>
            <a:r>
              <a:rPr lang="en-GB" dirty="0"/>
              <a:t>[does distance to nearest park, and park area in cell and surrounding cells decrease LST? Is it significant?]</a:t>
            </a:r>
          </a:p>
          <a:p>
            <a:r>
              <a:rPr lang="en-GB" dirty="0"/>
              <a:t>[Is there a halo affect? Plot LST and distance to nearest park]</a:t>
            </a:r>
          </a:p>
          <a:p>
            <a:r>
              <a:rPr lang="en-GB" dirty="0"/>
              <a:t>[Does the size of the nearest park matter?]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31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shade of affluence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[Is LST correlated with property value?]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88392" y="5503652"/>
            <a:ext cx="37036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Harlan, Sharon L., et al. "In the shade of affluence: the inequitable distribution of the urban heat island." </a:t>
            </a:r>
            <a:r>
              <a:rPr lang="en-US" sz="1100" i="1" dirty="0">
                <a:solidFill>
                  <a:schemeClr val="bg1"/>
                </a:solidFill>
              </a:rPr>
              <a:t>Research in social problems and public policy</a:t>
            </a:r>
            <a:r>
              <a:rPr lang="en-US" sz="1100" dirty="0">
                <a:solidFill>
                  <a:schemeClr val="bg1"/>
                </a:solidFill>
              </a:rPr>
              <a:t> 15 (2007): 173-202.</a:t>
            </a:r>
          </a:p>
        </p:txBody>
      </p:sp>
    </p:spTree>
    <p:extLst>
      <p:ext uri="{BB962C8B-B14F-4D97-AF65-F5344CB8AC3E}">
        <p14:creationId xmlns:p14="http://schemas.microsoft.com/office/powerpoint/2010/main" val="1607457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steps?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the collinearity in data from land satellite images</a:t>
            </a:r>
          </a:p>
          <a:p>
            <a:endParaRPr lang="en-GB" dirty="0"/>
          </a:p>
          <a:p>
            <a:r>
              <a:rPr lang="en-GB" dirty="0"/>
              <a:t>Incorporate demographic data into the analysis to understand people’s vulnerability</a:t>
            </a:r>
          </a:p>
          <a:p>
            <a:endParaRPr lang="en-GB" dirty="0"/>
          </a:p>
          <a:p>
            <a:r>
              <a:rPr lang="en-GB" dirty="0"/>
              <a:t>Understand the importance of green space in the city</a:t>
            </a:r>
          </a:p>
          <a:p>
            <a:endParaRPr lang="en-GB" dirty="0"/>
          </a:p>
          <a:p>
            <a:r>
              <a:rPr lang="en-GB" dirty="0"/>
              <a:t>Probabilistic prediction and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7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Harlan, Sharon L., et al. "In the shade of affluence: the inequitable distribution of the urban heat island." </a:t>
            </a:r>
            <a:r>
              <a:rPr lang="en-US" i="1" dirty="0"/>
              <a:t>Research in social problems and public policy</a:t>
            </a:r>
            <a:r>
              <a:rPr lang="en-US" dirty="0"/>
              <a:t> 15 (2007): 173-202.</a:t>
            </a:r>
          </a:p>
        </p:txBody>
      </p:sp>
    </p:spTree>
    <p:extLst>
      <p:ext uri="{BB962C8B-B14F-4D97-AF65-F5344CB8AC3E}">
        <p14:creationId xmlns:p14="http://schemas.microsoft.com/office/powerpoint/2010/main" val="6315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201" y="2352750"/>
            <a:ext cx="3206690" cy="1907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71" y="2291735"/>
            <a:ext cx="2250017" cy="123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73" y="1331065"/>
            <a:ext cx="5564127" cy="1065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Risks of urban heat island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9105">
            <a:off x="598326" y="1704874"/>
            <a:ext cx="4325222" cy="1495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93" y="2741463"/>
            <a:ext cx="5086686" cy="2390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34760"/>
          <a:stretch/>
        </p:blipFill>
        <p:spPr>
          <a:xfrm>
            <a:off x="1106462" y="3706563"/>
            <a:ext cx="6406903" cy="241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r="13516"/>
          <a:stretch/>
        </p:blipFill>
        <p:spPr>
          <a:xfrm>
            <a:off x="6208414" y="4109991"/>
            <a:ext cx="5609776" cy="2009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11851">
            <a:off x="8592623" y="2495267"/>
            <a:ext cx="3748771" cy="191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5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tomlogan.co.nz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155"/>
            <a:ext cx="10515600" cy="52169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“Hurricanes generate the most expensive property damage, the most spectacular images, and get headlines.</a:t>
            </a:r>
          </a:p>
          <a:p>
            <a:pPr marL="0" indent="0" algn="ctr">
              <a:buNone/>
            </a:pPr>
            <a:r>
              <a:rPr lang="en-GB" dirty="0"/>
              <a:t>We name them, debate them, study them, </a:t>
            </a:r>
            <a:r>
              <a:rPr lang="en-GB" i="1" dirty="0"/>
              <a:t>remember </a:t>
            </a:r>
            <a:r>
              <a:rPr lang="en-GB" dirty="0"/>
              <a:t>them for generations.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Heat waves are the most lethal form of extreme weather.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/>
              <a:t>They are the silent and invisible killers of silent and invisible people.”</a:t>
            </a:r>
          </a:p>
          <a:p>
            <a:pPr marL="0" indent="0" algn="r">
              <a:buNone/>
            </a:pPr>
            <a:endParaRPr lang="en-GB" sz="1800" i="1" dirty="0"/>
          </a:p>
          <a:p>
            <a:pPr marL="0" indent="0" algn="r">
              <a:buNone/>
            </a:pPr>
            <a:endParaRPr lang="en-GB" sz="1800" i="1" dirty="0"/>
          </a:p>
          <a:p>
            <a:pPr marL="0" indent="0" algn="r">
              <a:buNone/>
            </a:pPr>
            <a:r>
              <a:rPr lang="en-GB" sz="1800" i="1" dirty="0" err="1"/>
              <a:t>Klinenberg</a:t>
            </a:r>
            <a:r>
              <a:rPr lang="en-GB" sz="1800" i="1" dirty="0"/>
              <a:t> 2015 “Heat Wave”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31976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data from five US cities:</a:t>
            </a:r>
          </a:p>
          <a:p>
            <a:endParaRPr lang="en-GB" dirty="0"/>
          </a:p>
          <a:p>
            <a:r>
              <a:rPr lang="en-GB" dirty="0"/>
              <a:t>Test fundamental hypothesis of land surface temperature and biophysical parameters</a:t>
            </a:r>
          </a:p>
          <a:p>
            <a:r>
              <a:rPr lang="en-GB" dirty="0"/>
              <a:t>Explore relationships between land surface temperature and biophysical parameters</a:t>
            </a:r>
          </a:p>
          <a:p>
            <a:r>
              <a:rPr lang="en-GB" dirty="0"/>
              <a:t>Predict land surface temperature using biophysical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Confirm existing hypotheses</a:t>
            </a:r>
          </a:p>
          <a:p>
            <a:r>
              <a:rPr lang="en-GB" dirty="0"/>
              <a:t>Test hypotheses’ applicability to range of cities</a:t>
            </a:r>
          </a:p>
          <a:p>
            <a:endParaRPr lang="en-GB" dirty="0"/>
          </a:p>
          <a:p>
            <a:r>
              <a:rPr lang="en-GB" dirty="0"/>
              <a:t>Predictive model so we can estimate the effect of changing the built environment on land surface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7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data</a:t>
            </a:r>
            <a:endParaRPr lang="en-US" sz="4000" dirty="0"/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/>
              <a:t>Each city is gridded into squares of 37 hectares / 92 acres / (2000 </a:t>
            </a:r>
            <a:r>
              <a:rPr lang="en-GB" sz="2000" dirty="0" err="1"/>
              <a:t>ft</a:t>
            </a:r>
            <a:r>
              <a:rPr lang="en-GB" sz="2000" dirty="0"/>
              <a:t>)</a:t>
            </a:r>
            <a:r>
              <a:rPr lang="en-GB" sz="2000" baseline="30000" dirty="0"/>
              <a:t>2</a:t>
            </a:r>
            <a:r>
              <a:rPr lang="en-GB" sz="2000" dirty="0"/>
              <a:t> / (610 m)</a:t>
            </a:r>
            <a:r>
              <a:rPr lang="en-GB" sz="2000" baseline="30000" dirty="0"/>
              <a:t>2</a:t>
            </a:r>
            <a:endParaRPr lang="en-GB" sz="2000" dirty="0"/>
          </a:p>
          <a:p>
            <a:r>
              <a:rPr lang="en-GB" sz="2000" dirty="0"/>
              <a:t>Cities: Baltimore, Chicago, Detroit, Los Angeles, Portland</a:t>
            </a:r>
          </a:p>
          <a:p>
            <a:r>
              <a:rPr lang="en-GB" sz="2000" dirty="0"/>
              <a:t>Four land satellite images averaged</a:t>
            </a:r>
          </a:p>
          <a:p>
            <a:r>
              <a:rPr lang="en-GB" sz="2000" dirty="0"/>
              <a:t>For each grid cell the mean, max, and min is calculated </a:t>
            </a:r>
          </a:p>
          <a:p>
            <a:r>
              <a:rPr lang="en-GB" sz="2000" dirty="0"/>
              <a:t>Variables:</a:t>
            </a:r>
          </a:p>
          <a:p>
            <a:pPr lvl="1"/>
            <a:r>
              <a:rPr lang="en-GB" sz="1600" dirty="0"/>
              <a:t>Land surface temperature (normalized by city mean)</a:t>
            </a:r>
          </a:p>
          <a:p>
            <a:pPr lvl="1"/>
            <a:r>
              <a:rPr lang="en-GB" sz="1600" dirty="0"/>
              <a:t>Impervious surface</a:t>
            </a:r>
          </a:p>
          <a:p>
            <a:pPr lvl="1"/>
            <a:r>
              <a:rPr lang="en-GB" sz="1600" dirty="0"/>
              <a:t>Tree canopy</a:t>
            </a:r>
          </a:p>
          <a:p>
            <a:pPr lvl="1"/>
            <a:r>
              <a:rPr lang="en-GB" sz="1600" dirty="0"/>
              <a:t>Elevation</a:t>
            </a:r>
          </a:p>
          <a:p>
            <a:pPr lvl="1"/>
            <a:r>
              <a:rPr lang="en-GB" sz="1600" dirty="0"/>
              <a:t>Land cover</a:t>
            </a:r>
          </a:p>
          <a:p>
            <a:pPr lvl="1"/>
            <a:r>
              <a:rPr lang="en-GB" sz="1600" dirty="0"/>
              <a:t>Vegetation index</a:t>
            </a:r>
          </a:p>
          <a:p>
            <a:pPr lvl="1"/>
            <a:r>
              <a:rPr lang="en-GB" sz="1600" dirty="0"/>
              <a:t>Albedo</a:t>
            </a:r>
          </a:p>
          <a:p>
            <a:pPr lvl="1"/>
            <a:endParaRPr lang="en-GB" sz="1600" dirty="0"/>
          </a:p>
          <a:p>
            <a:endParaRPr lang="en-US" sz="2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1879"/>
            <a:ext cx="5181600" cy="3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0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surface temperature in our cities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69" y="1825625"/>
            <a:ext cx="6948061" cy="4293902"/>
          </a:xfrm>
        </p:spPr>
      </p:pic>
      <p:sp>
        <p:nvSpPr>
          <p:cNvPr id="3" name="Rectangle 2"/>
          <p:cNvSpPr/>
          <p:nvPr/>
        </p:nvSpPr>
        <p:spPr>
          <a:xfrm>
            <a:off x="3932903" y="5899355"/>
            <a:ext cx="1012723" cy="167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thelasW01-Regular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slide_template.pptx" id="{D174B9BE-C82C-4F8E-875A-D26DF97C3E20}" vid="{397C2C0C-D0C9-4BE2-BC78-C12672716D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um_slide_template</Template>
  <TotalTime>5325</TotalTime>
  <Words>1109</Words>
  <Application>Microsoft Office PowerPoint</Application>
  <PresentationFormat>Widescreen</PresentationFormat>
  <Paragraphs>163</Paragraphs>
  <Slides>40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AthelasW01-Regular</vt:lpstr>
      <vt:lpstr>Optima</vt:lpstr>
      <vt:lpstr>Office Theme</vt:lpstr>
      <vt:lpstr>PowerPoint Presentation</vt:lpstr>
      <vt:lpstr>Turning up the heat on urban temperature data</vt:lpstr>
      <vt:lpstr>Urban Heat Island</vt:lpstr>
      <vt:lpstr>Risks of urban heat island</vt:lpstr>
      <vt:lpstr>PowerPoint Presentation</vt:lpstr>
      <vt:lpstr>Aim</vt:lpstr>
      <vt:lpstr>Why?</vt:lpstr>
      <vt:lpstr>The data</vt:lpstr>
      <vt:lpstr>Land surface temperature in our cities</vt:lpstr>
      <vt:lpstr>Land surface temperature in our cities</vt:lpstr>
      <vt:lpstr>Land surface temperature and impervious surfaces</vt:lpstr>
      <vt:lpstr>Is LST a function of impervious surfaces?</vt:lpstr>
      <vt:lpstr>Is LST a function of impervious surfaces? Regression coefficient</vt:lpstr>
      <vt:lpstr>Is LST a function of impervious surfaces?  Remarks</vt:lpstr>
      <vt:lpstr>Bayesian formalities</vt:lpstr>
      <vt:lpstr>Are darker impervious surfaces hotter than impervious brighter surfaces?</vt:lpstr>
      <vt:lpstr>Are darker impervious surfaces hotter than impervious brighter surfaces?</vt:lpstr>
      <vt:lpstr>Are darker impervious surfaces hotter than impervious brighter surfaces?</vt:lpstr>
      <vt:lpstr>Are darker impervious surfaces hotter than impervious brighter surfaces?</vt:lpstr>
      <vt:lpstr>Are darker impervious surfaces hotter than impervious brighter surfaces?</vt:lpstr>
      <vt:lpstr>Are darker impervious surfaces hotter than impervious brighter surfaces?</vt:lpstr>
      <vt:lpstr>Are darker impervious surfaces hotter than impervious brighter surfaces? (weak prior)</vt:lpstr>
      <vt:lpstr>Exploring the data: Bayesian Network </vt:lpstr>
      <vt:lpstr>Networks are not city dependent </vt:lpstr>
      <vt:lpstr>Bayesian Network (Expectation Maximisation Probabilities)</vt:lpstr>
      <vt:lpstr>Bayes net land temperature and impervious surface</vt:lpstr>
      <vt:lpstr>Bayes net land temperature and impervious surface</vt:lpstr>
      <vt:lpstr>Predicting land surface temperature</vt:lpstr>
      <vt:lpstr>Predicting Baltimore’s surface temperature (spatially independent)</vt:lpstr>
      <vt:lpstr>Predicting Baltimore’s surface temperature: spatially independent, actual - predicted</vt:lpstr>
      <vt:lpstr>Predicting Baltimore’s surface temperature (spatially independent)</vt:lpstr>
      <vt:lpstr>Predicting the northwest corner of Baltimore (spatially dependent)</vt:lpstr>
      <vt:lpstr>Predicting the northwest corner of Baltimore: spatially dependent, actual - predicted</vt:lpstr>
      <vt:lpstr>Predicting surface temperature: Variable importance</vt:lpstr>
      <vt:lpstr>Predicting land surface temperature</vt:lpstr>
      <vt:lpstr>The park effect</vt:lpstr>
      <vt:lpstr>The shade of affluence</vt:lpstr>
      <vt:lpstr>Further steps?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52</cp:revision>
  <dcterms:created xsi:type="dcterms:W3CDTF">2016-12-06T17:42:18Z</dcterms:created>
  <dcterms:modified xsi:type="dcterms:W3CDTF">2016-12-14T04:49:32Z</dcterms:modified>
</cp:coreProperties>
</file>